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470083600661032E-2"/>
          <c:y val="3.2072953314023996E-2"/>
          <c:w val="0.91083855837464767"/>
          <c:h val="0.755463312448643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Лист1!$B$8</c:f>
              <c:strCache>
                <c:ptCount val="1"/>
                <c:pt idx="0">
                  <c:v>4г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Лист1!$B$9:$B$25</c:f>
              <c:numCache>
                <c:formatCode>0.0%</c:formatCode>
                <c:ptCount val="17"/>
                <c:pt idx="0">
                  <c:v>0.38636363636363708</c:v>
                </c:pt>
                <c:pt idx="1">
                  <c:v>0.22727272727272727</c:v>
                </c:pt>
                <c:pt idx="2">
                  <c:v>0.54545454545454541</c:v>
                </c:pt>
                <c:pt idx="3">
                  <c:v>0.68181818181818221</c:v>
                </c:pt>
                <c:pt idx="4">
                  <c:v>0.70454545454545614</c:v>
                </c:pt>
                <c:pt idx="5">
                  <c:v>0.18181818181818232</c:v>
                </c:pt>
                <c:pt idx="6">
                  <c:v>0.67424242424242464</c:v>
                </c:pt>
                <c:pt idx="7">
                  <c:v>0.29545454545454636</c:v>
                </c:pt>
                <c:pt idx="8">
                  <c:v>9.0909090909091106E-2</c:v>
                </c:pt>
                <c:pt idx="9">
                  <c:v>0.36363636363636381</c:v>
                </c:pt>
                <c:pt idx="10">
                  <c:v>0.47727272727272807</c:v>
                </c:pt>
                <c:pt idx="11">
                  <c:v>0.77272727272727371</c:v>
                </c:pt>
                <c:pt idx="12">
                  <c:v>0.34090909090909155</c:v>
                </c:pt>
                <c:pt idx="13">
                  <c:v>0.95454545454545614</c:v>
                </c:pt>
                <c:pt idx="14">
                  <c:v>0.5757575757575758</c:v>
                </c:pt>
                <c:pt idx="15">
                  <c:v>0</c:v>
                </c:pt>
                <c:pt idx="16">
                  <c:v>0.55555555555555569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AD-4A74-BF27-8BE54180D56E}"/>
            </c:ext>
          </c:extLst>
        </c:ser>
        <c:ser>
          <c:idx val="1"/>
          <c:order val="1"/>
          <c:tx>
            <c:strRef>
              <c:f>Лист1!$C$8</c:f>
              <c:strCache>
                <c:ptCount val="1"/>
                <c:pt idx="0">
                  <c:v>школа 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Лист1!$C$9:$C$25</c:f>
              <c:numCache>
                <c:formatCode>0.0%</c:formatCode>
                <c:ptCount val="17"/>
                <c:pt idx="0">
                  <c:v>0.37704918032786994</c:v>
                </c:pt>
                <c:pt idx="1">
                  <c:v>0.2377049180327869</c:v>
                </c:pt>
                <c:pt idx="2">
                  <c:v>0.42622950819672134</c:v>
                </c:pt>
                <c:pt idx="3">
                  <c:v>0.64754098360655765</c:v>
                </c:pt>
                <c:pt idx="4">
                  <c:v>0.61475409836065575</c:v>
                </c:pt>
                <c:pt idx="5">
                  <c:v>0.24043715846994576</c:v>
                </c:pt>
                <c:pt idx="6">
                  <c:v>0.66256830601092898</c:v>
                </c:pt>
                <c:pt idx="7">
                  <c:v>0.33196721311475547</c:v>
                </c:pt>
                <c:pt idx="8">
                  <c:v>0.13934426229508196</c:v>
                </c:pt>
                <c:pt idx="9">
                  <c:v>0.31147540983606647</c:v>
                </c:pt>
                <c:pt idx="10">
                  <c:v>0.61475409836065575</c:v>
                </c:pt>
                <c:pt idx="11">
                  <c:v>0.61475409836065575</c:v>
                </c:pt>
                <c:pt idx="12">
                  <c:v>0.42418032786885379</c:v>
                </c:pt>
                <c:pt idx="13">
                  <c:v>0.81967213114754101</c:v>
                </c:pt>
                <c:pt idx="14">
                  <c:v>0.42349726775956376</c:v>
                </c:pt>
                <c:pt idx="15">
                  <c:v>0</c:v>
                </c:pt>
                <c:pt idx="16">
                  <c:v>0.29781420765027444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AD-4A74-BF27-8BE54180D5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540032"/>
        <c:axId val="166541568"/>
      </c:barChart>
      <c:catAx>
        <c:axId val="166540032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541568"/>
        <c:crosses val="autoZero"/>
        <c:auto val="1"/>
        <c:lblAlgn val="ctr"/>
        <c:lblOffset val="100"/>
        <c:noMultiLvlLbl val="0"/>
      </c:catAx>
      <c:valAx>
        <c:axId val="16654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654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98FD2-4F78-427D-BAE4-24732E3DFC7C}" type="datetimeFigureOut">
              <a:rPr lang="ru-RU" smtClean="0"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997C-0BAD-467D-AA71-6A373D8BE36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Приёмы технологий смыслового чтения и "образовательного туризма" на уроках в начальной школе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sz="2000" dirty="0" smtClean="0"/>
          </a:p>
          <a:p>
            <a:pPr algn="r"/>
            <a:r>
              <a:rPr lang="ru-RU" sz="2000" dirty="0" smtClean="0"/>
              <a:t>МАОУ «Сылвенская средняя школа </a:t>
            </a:r>
          </a:p>
          <a:p>
            <a:pPr algn="r"/>
            <a:r>
              <a:rPr lang="ru-RU" sz="2000" dirty="0" smtClean="0"/>
              <a:t>имени </a:t>
            </a:r>
            <a:r>
              <a:rPr lang="ru-RU" sz="2000" dirty="0" err="1" smtClean="0"/>
              <a:t>В.Каменского</a:t>
            </a:r>
            <a:r>
              <a:rPr lang="ru-RU" sz="2000" dirty="0" smtClean="0"/>
              <a:t>»</a:t>
            </a:r>
          </a:p>
          <a:p>
            <a:pPr algn="r"/>
            <a:r>
              <a:rPr lang="ru-RU" sz="1800" dirty="0" smtClean="0"/>
              <a:t> Учитель начальных классов</a:t>
            </a:r>
          </a:p>
          <a:p>
            <a:pPr algn="r"/>
            <a:r>
              <a:rPr lang="ru-RU" sz="1800" dirty="0" smtClean="0"/>
              <a:t>Волкова Нина Ивановна</a:t>
            </a:r>
            <a:endParaRPr lang="ru-RU" sz="1800" dirty="0"/>
          </a:p>
        </p:txBody>
      </p:sp>
      <p:pic>
        <p:nvPicPr>
          <p:cNvPr id="4" name="Рисунок 3" descr="Библиокомпас: Отмечаем Международный день дарения &lt;strong&gt;книг&lt;/strong&gt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905874"/>
            <a:ext cx="2843808" cy="2081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Основные этапы технологии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92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8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57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Этапы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Деятельность и формы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Мотивационный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Определение потребности в конкретной деятельности. Определение темы и цели деятельности: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Обсуждение и выбор из заготовок (вариантов) тем. Важен момент обсуждения, так как определяют содержание своей деятельности.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Почему ты выбрал эту тему?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 чем связан твой выбор?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144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Что ты хочешь узнать по этой теме?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Определение маршрута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Планирование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Высказывания детей (пожелания о маршруте: что хотят узнать?)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План маршрута (словесное описание, чертеж на плане местности, рисунок. фотографии,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Дополнение образовательными целями (что увидим, что узнаем, с точки зрения каких учебных предметов маршрут будет интересен)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Распределение ролей, формирование групп по интересам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Обсуждение условий маршрута, предполагаемые риски и выходы из них.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Реализация.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Осуществление  маршрута; выполнение заданий групп.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Рефлексия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Беседа, отзыв, викторина, сочинение, эссе, фотоальбом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4000" dirty="0" smtClean="0">
                <a:solidFill>
                  <a:srgbClr val="FF0000"/>
                </a:solidFill>
              </a:rPr>
              <a:t>Вывод: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Используемые приемы </a:t>
            </a:r>
            <a:r>
              <a:rPr lang="ru-RU" dirty="0"/>
              <a:t>работы </a:t>
            </a:r>
            <a:r>
              <a:rPr lang="ru-RU" dirty="0" smtClean="0"/>
              <a:t>и технологии позволили </a:t>
            </a:r>
            <a:r>
              <a:rPr lang="ru-RU" dirty="0"/>
              <a:t>добиться высоких результатов во Всероссийских проверочных работах, </a:t>
            </a:r>
            <a:r>
              <a:rPr lang="ru-RU" dirty="0" smtClean="0"/>
              <a:t>мониторинговых исследованиях метапредметного и предметного результата. </a:t>
            </a: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2617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Результаты ВПР - 2017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83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Результат учителя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Школа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Пермский район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Край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4,29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4,31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4,38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4,31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4,02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4,18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3,93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Мониторинг</a:t>
            </a:r>
            <a:r>
              <a:rPr lang="ru-RU" sz="3600" baseline="0" dirty="0" smtClean="0">
                <a:solidFill>
                  <a:srgbClr val="FF0000"/>
                </a:solidFill>
              </a:rPr>
              <a:t> </a:t>
            </a:r>
            <a:r>
              <a:rPr lang="ru-RU" sz="3600" baseline="0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3600" baseline="0" dirty="0" smtClean="0">
                <a:solidFill>
                  <a:srgbClr val="FF0000"/>
                </a:solidFill>
              </a:rPr>
              <a:t> результатов 2021 год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85736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Внутренний мониторинг </a:t>
            </a:r>
            <a:r>
              <a:rPr lang="ru-RU" sz="2400" dirty="0" err="1" smtClean="0">
                <a:solidFill>
                  <a:srgbClr val="FF0000"/>
                </a:solidFill>
              </a:rPr>
              <a:t>метапредметных</a:t>
            </a:r>
            <a:r>
              <a:rPr lang="ru-RU" sz="2400" dirty="0" smtClean="0">
                <a:solidFill>
                  <a:srgbClr val="FF0000"/>
                </a:solidFill>
              </a:rPr>
              <a:t> результатов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54200"/>
          <a:ext cx="8229600" cy="3075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 аргументировать свою точку зрения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планировать  действия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ориентироваться в тексте: искать нужную информацию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извлекать информацию из сюжетного рисунка, схемы, таблицы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Умение переводить информацию из одного вида в другой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2017-2018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45,60%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33,60%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51,00%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18,90%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2018-2019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56,10%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48,90%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53,30%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62,20%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33,30%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2019-2020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63,70%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66,10%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72,70%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74,10%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62,20%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Предметные результаты</a:t>
            </a: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14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Учебный год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Литературное чтение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Окружающий мир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2017-2018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Безотметочное обучение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Все учащиеся усвоили программу 1 класса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2018-2019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2019-2020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3,7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4,2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Заключение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/>
              <a:t> Начальная школа – особый этап в жизни ребенка. Он связан с формированием у младшего школьника умения учиться и способности организации своей деятельности. </a:t>
            </a:r>
            <a:r>
              <a:rPr lang="ru-RU"/>
              <a:t>Все перечисленные методы используются на всех учебных предметах и дают возможность учащимся самостоятельно приобретать новые знания, а в дальнейшем они создадут основу для самообучения и самообразования на следующих уровнях обучения.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Актуальность: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/>
              <a:t>Современный человек все чаще включается в поисковую, творческую деятельность. А это возможно при наличии различных умений, формирование которых начинается в начальной школе. Федеральные государственные образовательные стандарты начального общего образования включают в </a:t>
            </a:r>
            <a:r>
              <a:rPr lang="ru-RU" dirty="0" smtClean="0"/>
              <a:t>метапредметные </a:t>
            </a:r>
            <a:r>
              <a:rPr lang="ru-RU" dirty="0"/>
              <a:t>результаты освоения основной образовательной программы в качестве обязательного компонента «овладение навыками смыслового чтения текстов различных стилей и жанров в соответствии с целями и задачами; осознанно строить речевое высказывание в соответствии с задачами коммуникации и составлять тексты в устной и письменной формах». </a:t>
            </a:r>
            <a:r>
              <a:rPr lang="ru-RU" dirty="0" smtClean="0"/>
              <a:t>А на основе вдумчивого чтения искать, отбирать, анализировать информацию.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624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Цель моей работы: </a:t>
            </a:r>
            <a:r>
              <a:rPr lang="ru-RU" dirty="0">
                <a:solidFill>
                  <a:srgbClr val="FF0000"/>
                </a:solidFill>
              </a:rPr>
              <a:t>научить ребенка воспринимать текст как единое целое, сформировать </a:t>
            </a:r>
            <a:r>
              <a:rPr lang="ru-RU" dirty="0" smtClean="0">
                <a:solidFill>
                  <a:srgbClr val="FF0000"/>
                </a:solidFill>
              </a:rPr>
              <a:t>правильную </a:t>
            </a:r>
            <a:r>
              <a:rPr lang="ru-RU" dirty="0">
                <a:solidFill>
                  <a:srgbClr val="FF0000"/>
                </a:solidFill>
              </a:rPr>
              <a:t>читательскую деятельность. 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ru-RU" sz="2800" dirty="0"/>
              <a:t> </a:t>
            </a:r>
            <a:r>
              <a:rPr lang="ru-RU" sz="2800" dirty="0" smtClean="0"/>
              <a:t>  </a:t>
            </a:r>
            <a:r>
              <a:rPr lang="ru-RU" sz="2800" b="1" dirty="0" smtClean="0"/>
              <a:t>Читательская</a:t>
            </a:r>
            <a:r>
              <a:rPr lang="ru-RU" sz="2800" dirty="0"/>
              <a:t> </a:t>
            </a:r>
            <a:r>
              <a:rPr lang="ru-RU" sz="2800" b="1" dirty="0"/>
              <a:t>деятельность</a:t>
            </a:r>
            <a:r>
              <a:rPr lang="ru-RU" sz="2800" dirty="0"/>
              <a:t> – это коммуникативная речевая познавательная </a:t>
            </a:r>
            <a:r>
              <a:rPr lang="ru-RU" sz="2800" b="1" dirty="0"/>
              <a:t>деятельность</a:t>
            </a:r>
            <a:r>
              <a:rPr lang="ru-RU" sz="2800" dirty="0"/>
              <a:t>, в результате которой происходит восприятие, осмысление, воссоздание и воспроизведение читаемого текста.</a:t>
            </a:r>
            <a:r>
              <a:rPr lang="ru-RU" sz="2800" dirty="0" smtClean="0"/>
              <a:t>  (</a:t>
            </a:r>
            <a:r>
              <a:rPr lang="ru-RU" sz="2800" dirty="0" err="1" smtClean="0"/>
              <a:t>М.И.Оморокова</a:t>
            </a:r>
            <a:r>
              <a:rPr lang="ru-RU" sz="2800" dirty="0" smtClean="0"/>
              <a:t>)    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Ученый А.А. Гречихин предложил типологическую модель читательской деятельности, которая состоит из трех структурных блоков: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Формирование </a:t>
            </a:r>
            <a:r>
              <a:rPr lang="ru-RU" dirty="0"/>
              <a:t>круга чтения: потребностей, целей, информационного поиска, отбора и систематизации.</a:t>
            </a:r>
          </a:p>
          <a:p>
            <a:pPr lvl="0"/>
            <a:r>
              <a:rPr lang="ru-RU" dirty="0"/>
              <a:t>Чтение в процессе творческой деятельности – чтение-просмотр, углубленное чтение, динамическое чтение.</a:t>
            </a:r>
          </a:p>
          <a:p>
            <a:pPr lvl="0"/>
            <a:r>
              <a:rPr lang="ru-RU" dirty="0"/>
              <a:t>Формы и методы воссоздания результатов чтения – книги, заметки на полях, составление вопросов, выборочный пересказ, составление кластера и другие.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Эффективные приемы </a:t>
            </a:r>
            <a:r>
              <a:rPr lang="ru-RU" dirty="0">
                <a:solidFill>
                  <a:srgbClr val="FF0000"/>
                </a:solidFill>
              </a:rPr>
              <a:t>работы с текстом: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u="sng" dirty="0"/>
              <a:t>1.«Прогнозирования»</a:t>
            </a:r>
            <a:endParaRPr lang="ru-RU" dirty="0"/>
          </a:p>
          <a:p>
            <a:pPr>
              <a:buNone/>
            </a:pPr>
            <a:r>
              <a:rPr lang="ru-RU" b="1" dirty="0" smtClean="0"/>
              <a:t>2</a:t>
            </a:r>
            <a:r>
              <a:rPr lang="ru-RU" b="1" i="1" u="sng" dirty="0"/>
              <a:t>. Составление кластера.</a:t>
            </a: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i="1" u="sng" dirty="0"/>
              <a:t>3. Составление графических схем и работа с готовыми схемами.</a:t>
            </a:r>
            <a:endParaRPr lang="ru-RU" dirty="0"/>
          </a:p>
          <a:p>
            <a:pPr>
              <a:buNone/>
            </a:pPr>
            <a:r>
              <a:rPr lang="ru-RU" b="1" dirty="0"/>
              <a:t>4.</a:t>
            </a:r>
            <a:r>
              <a:rPr lang="ru-RU" dirty="0"/>
              <a:t> </a:t>
            </a:r>
            <a:r>
              <a:rPr lang="ru-RU" b="1" i="1" u="sng" dirty="0"/>
              <a:t>Задание с «ловушками».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5.  «Ты -  мне, я - тебе». Придумай вопрос.</a:t>
            </a:r>
            <a:endParaRPr lang="ru-RU" dirty="0"/>
          </a:p>
          <a:p>
            <a:endParaRPr lang="ru-RU" dirty="0"/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b="1" i="1" u="sng" dirty="0" smtClean="0"/>
              <a:t>6. «</a:t>
            </a:r>
            <a:r>
              <a:rPr lang="ru-RU" sz="3000" b="1" i="1" u="sng" dirty="0"/>
              <a:t>Чтение с остановками». </a:t>
            </a:r>
            <a:endParaRPr lang="ru-RU" sz="3000" dirty="0"/>
          </a:p>
          <a:p>
            <a:pPr>
              <a:buNone/>
            </a:pPr>
            <a:r>
              <a:rPr lang="ru-RU" sz="3000" b="1" i="1" u="sng" dirty="0" smtClean="0"/>
              <a:t>7</a:t>
            </a:r>
            <a:r>
              <a:rPr lang="ru-RU" sz="3000" b="1" i="1" u="sng" dirty="0"/>
              <a:t>. Составление таблиц.</a:t>
            </a:r>
            <a:endParaRPr lang="ru-RU" sz="3000" dirty="0"/>
          </a:p>
          <a:p>
            <a:pPr>
              <a:buNone/>
            </a:pPr>
            <a:r>
              <a:rPr lang="ru-RU" b="1" i="1" u="sng" dirty="0"/>
              <a:t>8. Составление исследовательских вопросов.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9.«Отношение между вопросом и ответом»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10. Объяснить значение слов. 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11. Восстановить последовательность событий.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/>
              <a:t>12</a:t>
            </a:r>
            <a:r>
              <a:rPr lang="ru-RU" b="1" i="1" u="sng" dirty="0"/>
              <a:t>. Верные и неверные утверждения.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13.Создание рисунков</a:t>
            </a:r>
            <a:r>
              <a:rPr lang="ru-RU" b="1" i="1" u="sng" dirty="0" smtClean="0"/>
              <a:t>.</a:t>
            </a:r>
            <a:r>
              <a:rPr lang="ru-RU" dirty="0" smtClean="0"/>
              <a:t>      </a:t>
            </a:r>
            <a:endParaRPr lang="ru-RU" dirty="0"/>
          </a:p>
          <a:p>
            <a:pPr>
              <a:buNone/>
            </a:pPr>
            <a:r>
              <a:rPr lang="ru-RU" b="1" i="1" u="sng" dirty="0"/>
              <a:t>14. Выборочный пересказ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b="1" i="1" u="sng" dirty="0"/>
              <a:t>15.Сопоставление </a:t>
            </a:r>
            <a:r>
              <a:rPr lang="ru-RU" b="1" i="1" u="sng" dirty="0" smtClean="0"/>
              <a:t>иллюстративного, видеоматериала </a:t>
            </a:r>
            <a:r>
              <a:rPr lang="ru-RU" b="1" i="1" u="sng" dirty="0"/>
              <a:t>с текстовой информацией.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rgbClr val="FF0000"/>
                </a:solidFill>
              </a:rPr>
              <a:t>Приемы </a:t>
            </a:r>
            <a:r>
              <a:rPr lang="ru-RU" sz="3100" dirty="0">
                <a:solidFill>
                  <a:srgbClr val="FF0000"/>
                </a:solidFill>
              </a:rPr>
              <a:t>смыслового </a:t>
            </a:r>
            <a:r>
              <a:rPr lang="ru-RU" sz="3100" dirty="0" smtClean="0">
                <a:solidFill>
                  <a:srgbClr val="FF0000"/>
                </a:solidFill>
              </a:rPr>
              <a:t>чтения развивают умения универсальных учебных действий: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16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74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29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УУД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Формирует умения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Регулятивные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целеполагание;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прогнозирование;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контроль;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оценка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Познавательные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поиск и выделение информации;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установление причинно-следственных связей;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выдвижение гипотез и их обоснование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Коммуникативные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слушать и понимать собеседника;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вступать в диалог и вести его с учащимися, взрослыми;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участвовать в коллективном обсуждении,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Личностные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самостоятельность;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инициативность;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уважительное отношение к себе и другим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Технология «образовательный туризм»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2400" dirty="0" smtClean="0"/>
              <a:t>    Формированию </a:t>
            </a:r>
            <a:r>
              <a:rPr lang="ru-RU" sz="2400" dirty="0"/>
              <a:t>предметного и метапредметного результата способствует технология «образовательный туризм</a:t>
            </a:r>
            <a:r>
              <a:rPr lang="ru-RU" sz="2400" dirty="0" smtClean="0"/>
              <a:t>». </a:t>
            </a:r>
            <a:r>
              <a:rPr lang="ru-RU" sz="2400" dirty="0"/>
              <a:t>Целью внедрения технологии является: предоставление и расширение возможностей удовлетворения образовательных потребностей учащихся. Создание интересного образовательного маршрута, который поможет учащимся достичь учебных целей, дополнить, расширить информацию, углубить, конкретизировать знания, которые получены на уроках, воспринять и пережить их на чувственно-эмоциональной форме, т.е. сделать их своим внутренним достоянием, реализовать свой творческий потенциал, проведя комплекс исследований.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817</Words>
  <Application>Microsoft Office PowerPoint</Application>
  <PresentationFormat>Экран (4:3)</PresentationFormat>
  <Paragraphs>154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Тема Office</vt:lpstr>
      <vt:lpstr>Приёмы технологий смыслового чтения и "образовательного туризма" на уроках в начальной школе</vt:lpstr>
      <vt:lpstr>Актуальность:</vt:lpstr>
      <vt:lpstr>Презентация PowerPoint</vt:lpstr>
      <vt:lpstr>Ученый А.А. Гречихин предложил типологическую модель читательской деятельности, которая состоит из трех структурных блоков:</vt:lpstr>
      <vt:lpstr>Эффективные приемы работы с текстом: </vt:lpstr>
      <vt:lpstr>Презентация PowerPoint</vt:lpstr>
      <vt:lpstr>Презентация PowerPoint</vt:lpstr>
      <vt:lpstr>Приемы смыслового чтения развивают умения универсальных учебных действий: </vt:lpstr>
      <vt:lpstr>Технология «образовательный туризм»</vt:lpstr>
      <vt:lpstr>Основные этапы технологии:   </vt:lpstr>
      <vt:lpstr>Вывод:</vt:lpstr>
      <vt:lpstr>Результаты ВПР - 2017</vt:lpstr>
      <vt:lpstr>Мониторинг метапредметных результатов 2021 год</vt:lpstr>
      <vt:lpstr>Внутренний мониторинг метапредметных результатов</vt:lpstr>
      <vt:lpstr>Предметные результаты</vt:lpstr>
      <vt:lpstr>Заключение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Завуч</cp:lastModifiedBy>
  <cp:revision>11</cp:revision>
  <dcterms:created xsi:type="dcterms:W3CDTF">2021-05-06T18:11:56Z</dcterms:created>
  <dcterms:modified xsi:type="dcterms:W3CDTF">2021-05-14T02:59:03Z</dcterms:modified>
</cp:coreProperties>
</file>